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66" r:id="rId4"/>
    <p:sldId id="267" r:id="rId5"/>
    <p:sldId id="274" r:id="rId6"/>
    <p:sldId id="275" r:id="rId7"/>
    <p:sldId id="276" r:id="rId8"/>
    <p:sldId id="277" r:id="rId9"/>
    <p:sldId id="279" r:id="rId10"/>
    <p:sldId id="278" r:id="rId11"/>
    <p:sldId id="280" r:id="rId12"/>
    <p:sldId id="281" r:id="rId13"/>
    <p:sldId id="282" r:id="rId14"/>
    <p:sldId id="272" r:id="rId15"/>
    <p:sldId id="273" r:id="rId16"/>
  </p:sldIdLst>
  <p:sldSz cx="12192000" cy="6858000"/>
  <p:notesSz cx="6761163" cy="99425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2515" autoAdjust="0"/>
  </p:normalViewPr>
  <p:slideViewPr>
    <p:cSldViewPr snapToGrid="0">
      <p:cViewPr varScale="1">
        <p:scale>
          <a:sx n="80" d="100"/>
          <a:sy n="80" d="100"/>
        </p:scale>
        <p:origin x="754" y="5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0" d="100"/>
          <a:sy n="80" d="100"/>
        </p:scale>
        <p:origin x="4026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30500" cy="498971"/>
          </a:xfrm>
          <a:prstGeom prst="rect">
            <a:avLst/>
          </a:prstGeom>
        </p:spPr>
        <p:txBody>
          <a:bodyPr vert="horz" lIns="83677" tIns="41838" rIns="83677" bIns="41838" rtlCol="0"/>
          <a:lstStyle>
            <a:lvl1pPr algn="l">
              <a:defRPr sz="11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29244" y="0"/>
            <a:ext cx="2930500" cy="498971"/>
          </a:xfrm>
          <a:prstGeom prst="rect">
            <a:avLst/>
          </a:prstGeom>
        </p:spPr>
        <p:txBody>
          <a:bodyPr vert="horz" lIns="83677" tIns="41838" rIns="83677" bIns="41838" rtlCol="0"/>
          <a:lstStyle>
            <a:lvl1pPr algn="r">
              <a:defRPr sz="1100"/>
            </a:lvl1pPr>
          </a:lstStyle>
          <a:p>
            <a:fld id="{BC9F41AF-D292-4E9A-A255-794A7D19D415}" type="datetimeFigureOut">
              <a:rPr lang="ru-RU" smtClean="0"/>
              <a:t>28.05.2024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1243013"/>
            <a:ext cx="5964237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3677" tIns="41838" rIns="83677" bIns="41838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5833" y="4784512"/>
            <a:ext cx="5409498" cy="3915003"/>
          </a:xfrm>
          <a:prstGeom prst="rect">
            <a:avLst/>
          </a:prstGeom>
        </p:spPr>
        <p:txBody>
          <a:bodyPr vert="horz" lIns="83677" tIns="41838" rIns="83677" bIns="41838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3542"/>
            <a:ext cx="2930500" cy="498971"/>
          </a:xfrm>
          <a:prstGeom prst="rect">
            <a:avLst/>
          </a:prstGeom>
        </p:spPr>
        <p:txBody>
          <a:bodyPr vert="horz" lIns="83677" tIns="41838" rIns="83677" bIns="41838" rtlCol="0" anchor="b"/>
          <a:lstStyle>
            <a:lvl1pPr algn="l">
              <a:defRPr sz="11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29244" y="9443542"/>
            <a:ext cx="2930500" cy="498971"/>
          </a:xfrm>
          <a:prstGeom prst="rect">
            <a:avLst/>
          </a:prstGeom>
        </p:spPr>
        <p:txBody>
          <a:bodyPr vert="horz" lIns="83677" tIns="41838" rIns="83677" bIns="41838" rtlCol="0" anchor="b"/>
          <a:lstStyle>
            <a:lvl1pPr algn="r">
              <a:defRPr sz="1100"/>
            </a:lvl1pPr>
          </a:lstStyle>
          <a:p>
            <a:fld id="{7255041D-5EE9-4D63-A169-7ACED484C7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10059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55041D-5EE9-4D63-A169-7ACED484C7DE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00135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55041D-5EE9-4D63-A169-7ACED484C7DE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00135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55041D-5EE9-4D63-A169-7ACED484C7DE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00135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55041D-5EE9-4D63-A169-7ACED484C7DE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00135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55041D-5EE9-4D63-A169-7ACED484C7DE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00135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55041D-5EE9-4D63-A169-7ACED484C7DE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00135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55041D-5EE9-4D63-A169-7ACED484C7DE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00135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55041D-5EE9-4D63-A169-7ACED484C7DE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00135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55041D-5EE9-4D63-A169-7ACED484C7DE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00135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55041D-5EE9-4D63-A169-7ACED484C7DE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00135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55041D-5EE9-4D63-A169-7ACED484C7DE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00135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55041D-5EE9-4D63-A169-7ACED484C7DE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00135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55041D-5EE9-4D63-A169-7ACED484C7DE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00135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55041D-5EE9-4D63-A169-7ACED484C7DE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00135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55041D-5EE9-4D63-A169-7ACED484C7DE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00135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ru-RU" sz="4400" b="0" strike="noStrike" spc="-1"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strike="noStrike" spc="-1"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1.pn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CustomShape 1"/>
          <p:cNvSpPr/>
          <p:nvPr/>
        </p:nvSpPr>
        <p:spPr>
          <a:xfrm>
            <a:off x="9000" y="1892880"/>
            <a:ext cx="12189240" cy="5180040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53" name="Рисунок 6"/>
          <p:cNvPicPr/>
          <p:nvPr/>
        </p:nvPicPr>
        <p:blipFill>
          <a:blip r:embed="rId4"/>
          <a:stretch/>
        </p:blipFill>
        <p:spPr>
          <a:xfrm>
            <a:off x="109800" y="101880"/>
            <a:ext cx="1690560" cy="1186560"/>
          </a:xfrm>
          <a:prstGeom prst="rect">
            <a:avLst/>
          </a:prstGeom>
          <a:ln>
            <a:noFill/>
          </a:ln>
        </p:spPr>
      </p:pic>
      <p:sp>
        <p:nvSpPr>
          <p:cNvPr id="154" name="CustomShape 2"/>
          <p:cNvSpPr/>
          <p:nvPr/>
        </p:nvSpPr>
        <p:spPr>
          <a:xfrm>
            <a:off x="1523880" y="1288440"/>
            <a:ext cx="9141120" cy="3191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ru-RU" sz="3600" b="1" u="sng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Формирование сетевой программы профориентации совместно с Государственным профессиональным образовательным учреждением  «Сибирский политехнический техникум»</a:t>
            </a:r>
            <a:endParaRPr lang="ru-RU" sz="3600" b="1" u="sng" strike="noStrike" spc="-1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5" name="CustomShape 3"/>
          <p:cNvSpPr/>
          <p:nvPr/>
        </p:nvSpPr>
        <p:spPr>
          <a:xfrm>
            <a:off x="2925000" y="5182920"/>
            <a:ext cx="9141120" cy="1652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90000"/>
              </a:lnSpc>
              <a:spcBef>
                <a:spcPts val="1001"/>
              </a:spcBef>
            </a:pPr>
            <a:r>
              <a:rPr lang="ru-RU" sz="2400" b="0" strike="noStrike" spc="-1" dirty="0">
                <a:solidFill>
                  <a:srgbClr val="20386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/>
              </a:rPr>
              <a:t>МБОУ «Ясногорская СОШ»</a:t>
            </a:r>
            <a:endParaRPr lang="ru-RU" sz="2400" b="0" strike="noStrike" spc="-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</a:pPr>
            <a:endParaRPr lang="ru-RU" sz="2400" b="0" strike="noStrike" spc="-1" dirty="0">
              <a:latin typeface="Arial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F319FCA-F446-41C8-9D71-60AC5E072D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71594" y="-87055"/>
            <a:ext cx="1920406" cy="187163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CustomShape 1"/>
          <p:cNvSpPr/>
          <p:nvPr/>
        </p:nvSpPr>
        <p:spPr>
          <a:xfrm>
            <a:off x="9000" y="1892880"/>
            <a:ext cx="12189240" cy="5180040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53" name="Рисунок 6"/>
          <p:cNvPicPr/>
          <p:nvPr/>
        </p:nvPicPr>
        <p:blipFill>
          <a:blip r:embed="rId4"/>
          <a:stretch/>
        </p:blipFill>
        <p:spPr>
          <a:xfrm>
            <a:off x="109800" y="101880"/>
            <a:ext cx="1690560" cy="1186560"/>
          </a:xfrm>
          <a:prstGeom prst="rect">
            <a:avLst/>
          </a:prstGeom>
          <a:ln>
            <a:noFill/>
          </a:ln>
        </p:spPr>
      </p:pic>
      <p:sp>
        <p:nvSpPr>
          <p:cNvPr id="154" name="CustomShape 2"/>
          <p:cNvSpPr/>
          <p:nvPr/>
        </p:nvSpPr>
        <p:spPr>
          <a:xfrm>
            <a:off x="1523880" y="1288440"/>
            <a:ext cx="9141120" cy="3191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90000"/>
              </a:lnSpc>
            </a:pPr>
            <a:endParaRPr lang="ru-RU" sz="3200" b="0" strike="noStrike" spc="-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55" name="CustomShape 3"/>
          <p:cNvSpPr/>
          <p:nvPr/>
        </p:nvSpPr>
        <p:spPr>
          <a:xfrm>
            <a:off x="2925000" y="5182920"/>
            <a:ext cx="9141120" cy="1652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90000"/>
              </a:lnSpc>
              <a:spcBef>
                <a:spcPts val="1001"/>
              </a:spcBef>
            </a:pPr>
            <a:endParaRPr lang="ru-RU" sz="2400" b="0" strike="noStrike" spc="-1" dirty="0">
              <a:latin typeface="Arial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F319FCA-F446-41C8-9D71-60AC5E072D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71594" y="-87055"/>
            <a:ext cx="1920406" cy="187163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955080" y="1784579"/>
            <a:ext cx="415724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Практикум «Разработка и реализация сетевых программ»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26" t="15571" r="38194" b="32584"/>
          <a:stretch/>
        </p:blipFill>
        <p:spPr bwMode="auto">
          <a:xfrm>
            <a:off x="5901354" y="1945177"/>
            <a:ext cx="5712829" cy="4006735"/>
          </a:xfrm>
          <a:prstGeom prst="rect">
            <a:avLst/>
          </a:prstGeom>
          <a:noFill/>
          <a:ln w="76200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74" t="28258" r="33749" b="21129"/>
          <a:stretch/>
        </p:blipFill>
        <p:spPr bwMode="auto">
          <a:xfrm>
            <a:off x="671781" y="2955917"/>
            <a:ext cx="4764743" cy="2995995"/>
          </a:xfrm>
          <a:prstGeom prst="rect">
            <a:avLst/>
          </a:prstGeom>
          <a:noFill/>
          <a:ln w="76200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08733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CustomShape 1"/>
          <p:cNvSpPr/>
          <p:nvPr/>
        </p:nvSpPr>
        <p:spPr>
          <a:xfrm>
            <a:off x="9000" y="1892880"/>
            <a:ext cx="12189240" cy="5180040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53" name="Рисунок 6"/>
          <p:cNvPicPr/>
          <p:nvPr/>
        </p:nvPicPr>
        <p:blipFill>
          <a:blip r:embed="rId4"/>
          <a:stretch/>
        </p:blipFill>
        <p:spPr>
          <a:xfrm>
            <a:off x="109800" y="101880"/>
            <a:ext cx="1690560" cy="1186560"/>
          </a:xfrm>
          <a:prstGeom prst="rect">
            <a:avLst/>
          </a:prstGeom>
          <a:ln>
            <a:noFill/>
          </a:ln>
        </p:spPr>
      </p:pic>
      <p:sp>
        <p:nvSpPr>
          <p:cNvPr id="154" name="CustomShape 2"/>
          <p:cNvSpPr/>
          <p:nvPr/>
        </p:nvSpPr>
        <p:spPr>
          <a:xfrm>
            <a:off x="1523880" y="1288440"/>
            <a:ext cx="9141120" cy="3191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90000"/>
              </a:lnSpc>
            </a:pPr>
            <a:endParaRPr lang="ru-RU" sz="3200" b="0" strike="noStrike" spc="-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55" name="CustomShape 3"/>
          <p:cNvSpPr/>
          <p:nvPr/>
        </p:nvSpPr>
        <p:spPr>
          <a:xfrm>
            <a:off x="2925000" y="5182920"/>
            <a:ext cx="9141120" cy="1652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90000"/>
              </a:lnSpc>
              <a:spcBef>
                <a:spcPts val="1001"/>
              </a:spcBef>
            </a:pPr>
            <a:endParaRPr lang="ru-RU" sz="2400" b="0" strike="noStrike" spc="-1" dirty="0">
              <a:latin typeface="Arial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F319FCA-F446-41C8-9D71-60AC5E072D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71594" y="-87055"/>
            <a:ext cx="1920406" cy="187163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523879" y="1706445"/>
            <a:ext cx="3330753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Опыт работы сетевых форм взаимодействия  представлен 28.02.2024 г. на базе Государственного образовательного учреждения дополнительного профессионального образования «Институт развития образования Кузбасса»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57" t="16424" r="34537" b="13354"/>
          <a:stretch/>
        </p:blipFill>
        <p:spPr bwMode="auto">
          <a:xfrm>
            <a:off x="5724531" y="445777"/>
            <a:ext cx="4547063" cy="6213583"/>
          </a:xfrm>
          <a:prstGeom prst="rect">
            <a:avLst/>
          </a:prstGeom>
          <a:noFill/>
          <a:ln w="76200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88638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CustomShape 1"/>
          <p:cNvSpPr/>
          <p:nvPr/>
        </p:nvSpPr>
        <p:spPr>
          <a:xfrm>
            <a:off x="9000" y="1892880"/>
            <a:ext cx="12189240" cy="5180040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53" name="Рисунок 6"/>
          <p:cNvPicPr/>
          <p:nvPr/>
        </p:nvPicPr>
        <p:blipFill>
          <a:blip r:embed="rId4"/>
          <a:stretch/>
        </p:blipFill>
        <p:spPr>
          <a:xfrm>
            <a:off x="109800" y="101880"/>
            <a:ext cx="1690560" cy="1186560"/>
          </a:xfrm>
          <a:prstGeom prst="rect">
            <a:avLst/>
          </a:prstGeom>
          <a:ln>
            <a:noFill/>
          </a:ln>
        </p:spPr>
      </p:pic>
      <p:sp>
        <p:nvSpPr>
          <p:cNvPr id="154" name="CustomShape 2"/>
          <p:cNvSpPr/>
          <p:nvPr/>
        </p:nvSpPr>
        <p:spPr>
          <a:xfrm>
            <a:off x="1523880" y="1288440"/>
            <a:ext cx="9141120" cy="3191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90000"/>
              </a:lnSpc>
            </a:pPr>
            <a:endParaRPr lang="ru-RU" sz="3200" b="0" strike="noStrike" spc="-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55" name="CustomShape 3"/>
          <p:cNvSpPr/>
          <p:nvPr/>
        </p:nvSpPr>
        <p:spPr>
          <a:xfrm>
            <a:off x="2925000" y="5182920"/>
            <a:ext cx="9141120" cy="1652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90000"/>
              </a:lnSpc>
              <a:spcBef>
                <a:spcPts val="1001"/>
              </a:spcBef>
            </a:pPr>
            <a:endParaRPr lang="ru-RU" sz="2400" b="0" strike="noStrike" spc="-1" dirty="0">
              <a:latin typeface="Arial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F319FCA-F446-41C8-9D71-60AC5E072D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71594" y="-87055"/>
            <a:ext cx="1920406" cy="1871634"/>
          </a:xfrm>
          <a:prstGeom prst="rect">
            <a:avLst/>
          </a:prstGeom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07" t="16305" r="33994" b="13075"/>
          <a:stretch/>
        </p:blipFill>
        <p:spPr bwMode="auto">
          <a:xfrm>
            <a:off x="5760720" y="490786"/>
            <a:ext cx="4510875" cy="6033582"/>
          </a:xfrm>
          <a:prstGeom prst="rect">
            <a:avLst/>
          </a:prstGeom>
          <a:noFill/>
          <a:ln w="76200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161011" y="1784579"/>
            <a:ext cx="415082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20.03.2024 г. предоставление опыта </a:t>
            </a:r>
          </a:p>
          <a:p>
            <a:pPr algn="ctr"/>
            <a:r>
              <a:rPr lang="ru-RU" dirty="0"/>
              <a:t>в рамках Межрегионального </a:t>
            </a:r>
          </a:p>
          <a:p>
            <a:pPr algn="ctr"/>
            <a:r>
              <a:rPr lang="ru-RU" dirty="0"/>
              <a:t>телемоста «Инженерные классы </a:t>
            </a:r>
          </a:p>
          <a:p>
            <a:pPr algn="ctr"/>
            <a:r>
              <a:rPr lang="ru-RU" dirty="0"/>
              <a:t>как инструмент профессиональной навигации» </a:t>
            </a:r>
          </a:p>
          <a:p>
            <a:pPr algn="ctr"/>
            <a:r>
              <a:rPr lang="ru-RU" dirty="0"/>
              <a:t>(Кемерово - Ростов-на-Дону) </a:t>
            </a:r>
          </a:p>
        </p:txBody>
      </p:sp>
    </p:spTree>
    <p:extLst>
      <p:ext uri="{BB962C8B-B14F-4D97-AF65-F5344CB8AC3E}">
        <p14:creationId xmlns:p14="http://schemas.microsoft.com/office/powerpoint/2010/main" val="34888638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CustomShape 1"/>
          <p:cNvSpPr/>
          <p:nvPr/>
        </p:nvSpPr>
        <p:spPr>
          <a:xfrm>
            <a:off x="9000" y="1892880"/>
            <a:ext cx="12189240" cy="5180040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53" name="Рисунок 6"/>
          <p:cNvPicPr/>
          <p:nvPr/>
        </p:nvPicPr>
        <p:blipFill>
          <a:blip r:embed="rId4"/>
          <a:stretch/>
        </p:blipFill>
        <p:spPr>
          <a:xfrm>
            <a:off x="109800" y="101880"/>
            <a:ext cx="1690560" cy="1186560"/>
          </a:xfrm>
          <a:prstGeom prst="rect">
            <a:avLst/>
          </a:prstGeom>
          <a:ln>
            <a:noFill/>
          </a:ln>
        </p:spPr>
      </p:pic>
      <p:sp>
        <p:nvSpPr>
          <p:cNvPr id="154" name="CustomShape 2"/>
          <p:cNvSpPr/>
          <p:nvPr/>
        </p:nvSpPr>
        <p:spPr>
          <a:xfrm>
            <a:off x="1523880" y="1288440"/>
            <a:ext cx="9141120" cy="3191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90000"/>
              </a:lnSpc>
            </a:pPr>
            <a:endParaRPr lang="ru-RU" sz="3200" b="0" strike="noStrike" spc="-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55" name="CustomShape 3"/>
          <p:cNvSpPr/>
          <p:nvPr/>
        </p:nvSpPr>
        <p:spPr>
          <a:xfrm>
            <a:off x="2925000" y="5182920"/>
            <a:ext cx="9141120" cy="1652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90000"/>
              </a:lnSpc>
              <a:spcBef>
                <a:spcPts val="1001"/>
              </a:spcBef>
            </a:pPr>
            <a:endParaRPr lang="ru-RU" sz="2400" b="0" strike="noStrike" spc="-1" dirty="0">
              <a:latin typeface="Arial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F319FCA-F446-41C8-9D71-60AC5E072D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71594" y="-87055"/>
            <a:ext cx="1920406" cy="187163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7383284" y="2284155"/>
            <a:ext cx="46828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Радио эфир </a:t>
            </a:r>
          </a:p>
          <a:p>
            <a:pPr algn="ctr"/>
            <a:r>
              <a:rPr lang="ru-RU" dirty="0"/>
              <a:t>о профориентации в школах (представление </a:t>
            </a:r>
          </a:p>
          <a:p>
            <a:pPr algn="ctr"/>
            <a:r>
              <a:rPr lang="ru-RU" dirty="0"/>
              <a:t>инновационного опыта)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35" t="16592" r="22876" b="15379"/>
          <a:stretch/>
        </p:blipFill>
        <p:spPr bwMode="auto">
          <a:xfrm>
            <a:off x="656956" y="1618560"/>
            <a:ext cx="6838604" cy="5023895"/>
          </a:xfrm>
          <a:prstGeom prst="rect">
            <a:avLst/>
          </a:prstGeom>
          <a:noFill/>
          <a:ln w="76200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11028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CustomShape 1"/>
          <p:cNvSpPr/>
          <p:nvPr/>
        </p:nvSpPr>
        <p:spPr>
          <a:xfrm>
            <a:off x="9000" y="1892880"/>
            <a:ext cx="12189240" cy="5180040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53" name="Рисунок 6"/>
          <p:cNvPicPr/>
          <p:nvPr/>
        </p:nvPicPr>
        <p:blipFill>
          <a:blip r:embed="rId4"/>
          <a:stretch/>
        </p:blipFill>
        <p:spPr>
          <a:xfrm>
            <a:off x="109800" y="101880"/>
            <a:ext cx="1690560" cy="1186560"/>
          </a:xfrm>
          <a:prstGeom prst="rect">
            <a:avLst/>
          </a:prstGeom>
          <a:ln>
            <a:noFill/>
          </a:ln>
        </p:spPr>
      </p:pic>
      <p:sp>
        <p:nvSpPr>
          <p:cNvPr id="154" name="CustomShape 2"/>
          <p:cNvSpPr/>
          <p:nvPr/>
        </p:nvSpPr>
        <p:spPr>
          <a:xfrm>
            <a:off x="1523880" y="1288440"/>
            <a:ext cx="9141120" cy="3191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90000"/>
              </a:lnSpc>
            </a:pPr>
            <a:endParaRPr lang="ru-RU" sz="3200" b="0" strike="noStrike" spc="-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55" name="CustomShape 3"/>
          <p:cNvSpPr/>
          <p:nvPr/>
        </p:nvSpPr>
        <p:spPr>
          <a:xfrm>
            <a:off x="2925000" y="5182920"/>
            <a:ext cx="9141120" cy="1652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90000"/>
              </a:lnSpc>
              <a:spcBef>
                <a:spcPts val="1001"/>
              </a:spcBef>
            </a:pPr>
            <a:endParaRPr lang="ru-RU" sz="2400" b="0" strike="noStrike" spc="-1" dirty="0">
              <a:latin typeface="Arial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F319FCA-F446-41C8-9D71-60AC5E072D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71594" y="-87055"/>
            <a:ext cx="1920406" cy="187163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777065" y="2486674"/>
            <a:ext cx="468283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Получены благодарственные </a:t>
            </a:r>
          </a:p>
          <a:p>
            <a:pPr algn="ctr"/>
            <a:r>
              <a:rPr lang="ru-RU" dirty="0"/>
              <a:t>письма Центра опережающей профессиональной подготовки Кузбасса (ЦОПП Кузбасса) </a:t>
            </a:r>
          </a:p>
          <a:p>
            <a:pPr algn="ctr"/>
            <a:r>
              <a:rPr lang="ru-RU" dirty="0"/>
              <a:t>за эффективную работу </a:t>
            </a:r>
          </a:p>
          <a:p>
            <a:pPr algn="ctr"/>
            <a:r>
              <a:rPr lang="ru-RU" dirty="0"/>
              <a:t>по сетевому взаимодействию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01" t="16202" r="34353" b="12004"/>
          <a:stretch/>
        </p:blipFill>
        <p:spPr bwMode="auto">
          <a:xfrm rot="16200000">
            <a:off x="6207533" y="989659"/>
            <a:ext cx="4333589" cy="5923426"/>
          </a:xfrm>
          <a:prstGeom prst="rect">
            <a:avLst/>
          </a:prstGeom>
          <a:noFill/>
          <a:ln w="76200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93836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CustomShape 1"/>
          <p:cNvSpPr/>
          <p:nvPr/>
        </p:nvSpPr>
        <p:spPr>
          <a:xfrm>
            <a:off x="9000" y="1892880"/>
            <a:ext cx="12189240" cy="5180040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53" name="Рисунок 6"/>
          <p:cNvPicPr/>
          <p:nvPr/>
        </p:nvPicPr>
        <p:blipFill>
          <a:blip r:embed="rId4"/>
          <a:stretch/>
        </p:blipFill>
        <p:spPr>
          <a:xfrm>
            <a:off x="109800" y="101880"/>
            <a:ext cx="1690560" cy="1186560"/>
          </a:xfrm>
          <a:prstGeom prst="rect">
            <a:avLst/>
          </a:prstGeom>
          <a:ln>
            <a:noFill/>
          </a:ln>
        </p:spPr>
      </p:pic>
      <p:sp>
        <p:nvSpPr>
          <p:cNvPr id="154" name="CustomShape 2"/>
          <p:cNvSpPr/>
          <p:nvPr/>
        </p:nvSpPr>
        <p:spPr>
          <a:xfrm>
            <a:off x="1523880" y="1288440"/>
            <a:ext cx="9141120" cy="3191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90000"/>
              </a:lnSpc>
            </a:pPr>
            <a:endParaRPr lang="ru-RU" sz="3200" b="0" strike="noStrike" spc="-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55" name="CustomShape 3"/>
          <p:cNvSpPr/>
          <p:nvPr/>
        </p:nvSpPr>
        <p:spPr>
          <a:xfrm>
            <a:off x="2925000" y="5182920"/>
            <a:ext cx="9141120" cy="1652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90000"/>
              </a:lnSpc>
              <a:spcBef>
                <a:spcPts val="1001"/>
              </a:spcBef>
            </a:pPr>
            <a:endParaRPr lang="ru-RU" sz="2400" b="0" strike="noStrike" spc="-1" dirty="0">
              <a:latin typeface="Arial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F319FCA-F446-41C8-9D71-60AC5E072D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71594" y="-87055"/>
            <a:ext cx="1920406" cy="1871634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523880" y="1545492"/>
            <a:ext cx="7395676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Перспективы развития:</a:t>
            </a:r>
          </a:p>
          <a:p>
            <a:pPr algn="ctr"/>
            <a:endParaRPr lang="ru-RU" dirty="0"/>
          </a:p>
          <a:p>
            <a:pPr marL="342900" indent="-342900">
              <a:buFontTx/>
              <a:buAutoNum type="arabicPeriod"/>
            </a:pPr>
            <a:r>
              <a:rPr lang="ru-RU" dirty="0"/>
              <a:t>Продолжать обмен опытом развития сетевого взаимодействия в образовательной организации с педагогами округа и области.</a:t>
            </a:r>
          </a:p>
          <a:p>
            <a:endParaRPr lang="ru-RU" dirty="0"/>
          </a:p>
          <a:p>
            <a:r>
              <a:rPr lang="ru-RU" dirty="0"/>
              <a:t>2. Расширение сетевого взаимодействия.</a:t>
            </a:r>
          </a:p>
          <a:p>
            <a:endParaRPr lang="ru-RU" dirty="0"/>
          </a:p>
          <a:p>
            <a:r>
              <a:rPr lang="ru-RU" dirty="0"/>
              <a:t>4.  Расширение количества мероприятий по обмену опытом сетевого взаимодействия в рамках профориентации.</a:t>
            </a:r>
          </a:p>
          <a:p>
            <a:pPr marL="342900" indent="-342900">
              <a:buAutoNum type="arabicPeriod"/>
            </a:pP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684929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CustomShape 1"/>
          <p:cNvSpPr/>
          <p:nvPr/>
        </p:nvSpPr>
        <p:spPr>
          <a:xfrm>
            <a:off x="9000" y="1892880"/>
            <a:ext cx="12189240" cy="5180040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53" name="Рисунок 6"/>
          <p:cNvPicPr/>
          <p:nvPr/>
        </p:nvPicPr>
        <p:blipFill>
          <a:blip r:embed="rId4"/>
          <a:stretch/>
        </p:blipFill>
        <p:spPr>
          <a:xfrm>
            <a:off x="109800" y="101880"/>
            <a:ext cx="1690560" cy="1186560"/>
          </a:xfrm>
          <a:prstGeom prst="rect">
            <a:avLst/>
          </a:prstGeom>
          <a:ln>
            <a:noFill/>
          </a:ln>
        </p:spPr>
      </p:pic>
      <p:sp>
        <p:nvSpPr>
          <p:cNvPr id="154" name="CustomShape 2"/>
          <p:cNvSpPr/>
          <p:nvPr/>
        </p:nvSpPr>
        <p:spPr>
          <a:xfrm>
            <a:off x="1523880" y="1288440"/>
            <a:ext cx="9141120" cy="3191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90000"/>
              </a:lnSpc>
            </a:pPr>
            <a:endParaRPr lang="ru-RU" sz="3200" b="0" strike="noStrike" spc="-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55" name="CustomShape 3"/>
          <p:cNvSpPr/>
          <p:nvPr/>
        </p:nvSpPr>
        <p:spPr>
          <a:xfrm>
            <a:off x="2925000" y="5182920"/>
            <a:ext cx="9141120" cy="1652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90000"/>
              </a:lnSpc>
              <a:spcBef>
                <a:spcPts val="1001"/>
              </a:spcBef>
            </a:pPr>
            <a:endParaRPr lang="ru-RU" sz="2400" b="0" strike="noStrike" spc="-1" dirty="0">
              <a:latin typeface="Arial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F319FCA-F446-41C8-9D71-60AC5E072D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71594" y="-87055"/>
            <a:ext cx="1920406" cy="187163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008908" y="1217860"/>
            <a:ext cx="826268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Цель региональной </a:t>
            </a:r>
            <a:r>
              <a:rPr lang="ru-RU" dirty="0" err="1"/>
              <a:t>стажировочной</a:t>
            </a:r>
            <a:r>
              <a:rPr lang="ru-RU" dirty="0"/>
              <a:t> площадки: __ Обобщение и трансляция опыта по формированию и реализации сетевой программы профориентации </a:t>
            </a:r>
            <a:endParaRPr lang="ru-RU" u="sng" dirty="0"/>
          </a:p>
          <a:p>
            <a:endParaRPr lang="ru-RU" dirty="0"/>
          </a:p>
          <a:p>
            <a:r>
              <a:rPr lang="ru-RU" dirty="0"/>
              <a:t>Задачи региональной </a:t>
            </a:r>
            <a:r>
              <a:rPr lang="ru-RU" dirty="0" err="1"/>
              <a:t>стажировочной</a:t>
            </a:r>
            <a:r>
              <a:rPr lang="ru-RU" dirty="0"/>
              <a:t> площадки:</a:t>
            </a:r>
          </a:p>
          <a:p>
            <a:endParaRPr lang="ru-RU" dirty="0"/>
          </a:p>
          <a:p>
            <a:pPr marL="342900" lvl="0" indent="-342900">
              <a:buAutoNum type="arabicPeriod"/>
            </a:pPr>
            <a:r>
              <a:rPr lang="ru-RU" dirty="0"/>
              <a:t>Обобщить имеющийся в образовательной организации опыт работы по формированию и реализации сетевой программы профориентации;</a:t>
            </a:r>
          </a:p>
          <a:p>
            <a:pPr lvl="0"/>
            <a:endParaRPr lang="ru-RU" dirty="0"/>
          </a:p>
          <a:p>
            <a:pPr lvl="0"/>
            <a:r>
              <a:rPr lang="ru-RU" dirty="0"/>
              <a:t>2. Организация стажировок для руководителей и педагогов Центров «Точка роста» по формированию и реализации сетевой программы профориентации;</a:t>
            </a:r>
          </a:p>
          <a:p>
            <a:pPr lvl="0"/>
            <a:endParaRPr lang="ru-RU" dirty="0"/>
          </a:p>
          <a:p>
            <a:pPr lvl="0"/>
            <a:r>
              <a:rPr lang="ru-RU" dirty="0"/>
              <a:t>3. Создание методических рекомендаций по формированию и реализации сетевой программы профориентации, интегрирующей лучшие разработки педагогов площадки и участников стажировок.</a:t>
            </a:r>
          </a:p>
        </p:txBody>
      </p:sp>
    </p:spTree>
    <p:extLst>
      <p:ext uri="{BB962C8B-B14F-4D97-AF65-F5344CB8AC3E}">
        <p14:creationId xmlns:p14="http://schemas.microsoft.com/office/powerpoint/2010/main" val="10074703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CustomShape 1"/>
          <p:cNvSpPr/>
          <p:nvPr/>
        </p:nvSpPr>
        <p:spPr>
          <a:xfrm>
            <a:off x="9000" y="1618280"/>
            <a:ext cx="12189240" cy="5180040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53" name="Рисунок 6"/>
          <p:cNvPicPr/>
          <p:nvPr/>
        </p:nvPicPr>
        <p:blipFill>
          <a:blip r:embed="rId4"/>
          <a:stretch/>
        </p:blipFill>
        <p:spPr>
          <a:xfrm>
            <a:off x="109800" y="101880"/>
            <a:ext cx="1690560" cy="1186560"/>
          </a:xfrm>
          <a:prstGeom prst="rect">
            <a:avLst/>
          </a:prstGeom>
          <a:ln>
            <a:noFill/>
          </a:ln>
        </p:spPr>
      </p:pic>
      <p:sp>
        <p:nvSpPr>
          <p:cNvPr id="154" name="CustomShape 2"/>
          <p:cNvSpPr/>
          <p:nvPr/>
        </p:nvSpPr>
        <p:spPr>
          <a:xfrm>
            <a:off x="1523880" y="1288440"/>
            <a:ext cx="9141120" cy="3191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90000"/>
              </a:lnSpc>
            </a:pPr>
            <a:endParaRPr lang="ru-RU" sz="3200" b="0" strike="noStrike" spc="-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55" name="CustomShape 3"/>
          <p:cNvSpPr/>
          <p:nvPr/>
        </p:nvSpPr>
        <p:spPr>
          <a:xfrm>
            <a:off x="2925000" y="5182920"/>
            <a:ext cx="9141120" cy="1652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90000"/>
              </a:lnSpc>
              <a:spcBef>
                <a:spcPts val="1001"/>
              </a:spcBef>
            </a:pPr>
            <a:endParaRPr lang="ru-RU" sz="2400" b="0" strike="noStrike" spc="-1" dirty="0">
              <a:latin typeface="Arial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F319FCA-F446-41C8-9D71-60AC5E072D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71594" y="-87055"/>
            <a:ext cx="1920406" cy="1871634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983240" y="526816"/>
            <a:ext cx="798298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В МБОУ «Ясногорская СОШ» с 01.09.2022 г. проходят занятия инженерных классов на основе соглашения о сотрудничестве с Государственным профессиональным образовательным учреждением «Сибирский политехнический техникум» и при поддержке Центра опережающей профессиональной подготовки Кузбасса (ЦОПП Кузбасса).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955079" y="1784579"/>
            <a:ext cx="414248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/>
              <a:t>Занятие по теме: «Разработчик приложений </a:t>
            </a:r>
          </a:p>
          <a:p>
            <a:pPr algn="ctr"/>
            <a:r>
              <a:rPr lang="ru-RU" sz="1400" dirty="0"/>
              <a:t>виртуальной и дополненной реальности»</a:t>
            </a:r>
          </a:p>
        </p:txBody>
      </p:sp>
      <p:pic>
        <p:nvPicPr>
          <p:cNvPr id="12" name="Picture 2" descr="D:\Рабочие документы\Документы за 2022-2023 учебный год\VR и умный дом\Инженерные классы\20220907_13452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3620" y="1618280"/>
            <a:ext cx="4961139" cy="4221885"/>
          </a:xfrm>
          <a:prstGeom prst="rect">
            <a:avLst/>
          </a:prstGeom>
          <a:noFill/>
          <a:ln w="7620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D:\Рабочие документы\Документы за 2022-2023 учебный год\VR и умный дом\Инженерные классы\20220907_142305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079" y="2629143"/>
            <a:ext cx="4539633" cy="3547523"/>
          </a:xfrm>
          <a:prstGeom prst="rect">
            <a:avLst/>
          </a:prstGeom>
          <a:noFill/>
          <a:ln w="7620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6103620" y="5909661"/>
            <a:ext cx="4897944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dirty="0"/>
              <a:t>Занятие по теме: «Системы контроля уровнем доступа, </a:t>
            </a:r>
          </a:p>
          <a:p>
            <a:pPr algn="ctr"/>
            <a:r>
              <a:rPr lang="ru-RU" sz="1400" dirty="0"/>
              <a:t>охранного телевидения и инженерной автоматики, </a:t>
            </a:r>
          </a:p>
          <a:p>
            <a:pPr algn="ctr"/>
            <a:r>
              <a:rPr lang="ru-RU" sz="1400" dirty="0"/>
              <a:t>технология Умный дом»</a:t>
            </a:r>
          </a:p>
        </p:txBody>
      </p:sp>
    </p:spTree>
    <p:extLst>
      <p:ext uri="{BB962C8B-B14F-4D97-AF65-F5344CB8AC3E}">
        <p14:creationId xmlns:p14="http://schemas.microsoft.com/office/powerpoint/2010/main" val="42918602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CustomShape 1"/>
          <p:cNvSpPr/>
          <p:nvPr/>
        </p:nvSpPr>
        <p:spPr>
          <a:xfrm>
            <a:off x="9000" y="1892880"/>
            <a:ext cx="12189240" cy="5180040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53" name="Рисунок 6"/>
          <p:cNvPicPr/>
          <p:nvPr/>
        </p:nvPicPr>
        <p:blipFill>
          <a:blip r:embed="rId4"/>
          <a:stretch/>
        </p:blipFill>
        <p:spPr>
          <a:xfrm>
            <a:off x="109800" y="101880"/>
            <a:ext cx="1690560" cy="1186560"/>
          </a:xfrm>
          <a:prstGeom prst="rect">
            <a:avLst/>
          </a:prstGeom>
          <a:ln>
            <a:noFill/>
          </a:ln>
        </p:spPr>
      </p:pic>
      <p:sp>
        <p:nvSpPr>
          <p:cNvPr id="154" name="CustomShape 2"/>
          <p:cNvSpPr/>
          <p:nvPr/>
        </p:nvSpPr>
        <p:spPr>
          <a:xfrm>
            <a:off x="1523880" y="1288440"/>
            <a:ext cx="9141120" cy="3191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90000"/>
              </a:lnSpc>
            </a:pPr>
            <a:endParaRPr lang="ru-RU" sz="3200" b="0" strike="noStrike" spc="-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55" name="CustomShape 3"/>
          <p:cNvSpPr/>
          <p:nvPr/>
        </p:nvSpPr>
        <p:spPr>
          <a:xfrm>
            <a:off x="2925000" y="5182920"/>
            <a:ext cx="9141120" cy="1652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90000"/>
              </a:lnSpc>
              <a:spcBef>
                <a:spcPts val="1001"/>
              </a:spcBef>
            </a:pPr>
            <a:endParaRPr lang="ru-RU" sz="2400" b="0" strike="noStrike" spc="-1" dirty="0">
              <a:latin typeface="Arial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F319FCA-F446-41C8-9D71-60AC5E072D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71594" y="-87055"/>
            <a:ext cx="1920406" cy="187163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14454" y="2044201"/>
            <a:ext cx="302627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Занятие по теме: </a:t>
            </a:r>
          </a:p>
          <a:p>
            <a:r>
              <a:rPr lang="ru-RU" sz="1600" dirty="0"/>
              <a:t>«Создание приложения дополненной реальности»</a:t>
            </a:r>
          </a:p>
        </p:txBody>
      </p:sp>
      <p:pic>
        <p:nvPicPr>
          <p:cNvPr id="9" name="Picture 9" descr="D:\Рабочие документы\Документы за 2022-2023 учебный год\VR и умный дом\Инженерные классы\20221214_150029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5276" y="1586883"/>
            <a:ext cx="3999724" cy="5036000"/>
          </a:xfrm>
          <a:prstGeom prst="rect">
            <a:avLst/>
          </a:prstGeom>
          <a:noFill/>
          <a:ln w="7620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D:\Рабочие документы\Документы за 2022-2023 учебный год\VR и умный дом\Инженерные классы\20221214_155945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7181" y="3009204"/>
            <a:ext cx="4483415" cy="3589717"/>
          </a:xfrm>
          <a:prstGeom prst="rect">
            <a:avLst/>
          </a:prstGeom>
          <a:noFill/>
          <a:ln w="7620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79258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CustomShape 1"/>
          <p:cNvSpPr/>
          <p:nvPr/>
        </p:nvSpPr>
        <p:spPr>
          <a:xfrm>
            <a:off x="9000" y="1892880"/>
            <a:ext cx="12189240" cy="5180040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53" name="Рисунок 6"/>
          <p:cNvPicPr/>
          <p:nvPr/>
        </p:nvPicPr>
        <p:blipFill>
          <a:blip r:embed="rId4"/>
          <a:stretch/>
        </p:blipFill>
        <p:spPr>
          <a:xfrm>
            <a:off x="109800" y="101880"/>
            <a:ext cx="1690560" cy="1186560"/>
          </a:xfrm>
          <a:prstGeom prst="rect">
            <a:avLst/>
          </a:prstGeom>
          <a:ln>
            <a:noFill/>
          </a:ln>
        </p:spPr>
      </p:pic>
      <p:sp>
        <p:nvSpPr>
          <p:cNvPr id="154" name="CustomShape 2"/>
          <p:cNvSpPr/>
          <p:nvPr/>
        </p:nvSpPr>
        <p:spPr>
          <a:xfrm>
            <a:off x="1523880" y="1288440"/>
            <a:ext cx="9141120" cy="3191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90000"/>
              </a:lnSpc>
            </a:pPr>
            <a:endParaRPr lang="ru-RU" sz="3200" b="0" strike="noStrike" spc="-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55" name="CustomShape 3"/>
          <p:cNvSpPr/>
          <p:nvPr/>
        </p:nvSpPr>
        <p:spPr>
          <a:xfrm>
            <a:off x="2925000" y="5182920"/>
            <a:ext cx="9141120" cy="1652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90000"/>
              </a:lnSpc>
              <a:spcBef>
                <a:spcPts val="1001"/>
              </a:spcBef>
            </a:pPr>
            <a:endParaRPr lang="ru-RU" sz="2400" b="0" strike="noStrike" spc="-1" dirty="0">
              <a:latin typeface="Arial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F319FCA-F446-41C8-9D71-60AC5E072D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71594" y="-87055"/>
            <a:ext cx="1920406" cy="187163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14453" y="1628702"/>
            <a:ext cx="589416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В рамках сетевого взаимодействия обучающиеся МБОУ «Ясногорская СОШ» представили роботов на мероприятии «Выставка роботов».</a:t>
            </a:r>
          </a:p>
        </p:txBody>
      </p:sp>
      <p:pic>
        <p:nvPicPr>
          <p:cNvPr id="8" name="Picture 2" descr="D:\Рабочие документы\Документы за 2022-2023 учебный год\Робототехника 2022-2023\Выставка роботов 30.11.22\8054bfdd-7709-4bd7-8ab8-5b2241bb81d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8057" y="1874081"/>
            <a:ext cx="4407956" cy="4784413"/>
          </a:xfrm>
          <a:prstGeom prst="rect">
            <a:avLst/>
          </a:prstGeom>
          <a:noFill/>
          <a:ln w="7620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D:\Рабочие документы\Документы за 2022-2023 учебный год\Робототехника 2022-2023\Выставка роботов 30.11.22\6813d0f2-29c0-4218-9deb-fa219906c78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96" r="15060"/>
          <a:stretch>
            <a:fillRect/>
          </a:stretch>
        </p:blipFill>
        <p:spPr bwMode="auto">
          <a:xfrm>
            <a:off x="831357" y="3429000"/>
            <a:ext cx="2812844" cy="3229495"/>
          </a:xfrm>
          <a:prstGeom prst="rect">
            <a:avLst/>
          </a:prstGeom>
          <a:noFill/>
          <a:ln w="7620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D:\Рабочие документы\Документы за 2022-2023 учебный год\Робототехника 2022-2023\Выставка роботов 30.11.22\d2b7f950-055e-4c61-b3d7-9fb749608c8a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0092" y="3064651"/>
            <a:ext cx="2635485" cy="3593843"/>
          </a:xfrm>
          <a:prstGeom prst="rect">
            <a:avLst/>
          </a:prstGeom>
          <a:noFill/>
          <a:ln w="7620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08733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CustomShape 1"/>
          <p:cNvSpPr/>
          <p:nvPr/>
        </p:nvSpPr>
        <p:spPr>
          <a:xfrm>
            <a:off x="9000" y="1892880"/>
            <a:ext cx="12189240" cy="5180040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53" name="Рисунок 6"/>
          <p:cNvPicPr/>
          <p:nvPr/>
        </p:nvPicPr>
        <p:blipFill>
          <a:blip r:embed="rId4"/>
          <a:stretch/>
        </p:blipFill>
        <p:spPr>
          <a:xfrm>
            <a:off x="109800" y="101880"/>
            <a:ext cx="1690560" cy="1186560"/>
          </a:xfrm>
          <a:prstGeom prst="rect">
            <a:avLst/>
          </a:prstGeom>
          <a:ln>
            <a:noFill/>
          </a:ln>
        </p:spPr>
      </p:pic>
      <p:sp>
        <p:nvSpPr>
          <p:cNvPr id="154" name="CustomShape 2"/>
          <p:cNvSpPr/>
          <p:nvPr/>
        </p:nvSpPr>
        <p:spPr>
          <a:xfrm>
            <a:off x="1523880" y="1288440"/>
            <a:ext cx="9141120" cy="3191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90000"/>
              </a:lnSpc>
            </a:pPr>
            <a:endParaRPr lang="ru-RU" sz="3200" b="0" strike="noStrike" spc="-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55" name="CustomShape 3"/>
          <p:cNvSpPr/>
          <p:nvPr/>
        </p:nvSpPr>
        <p:spPr>
          <a:xfrm>
            <a:off x="2925000" y="5182920"/>
            <a:ext cx="9141120" cy="1652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90000"/>
              </a:lnSpc>
              <a:spcBef>
                <a:spcPts val="1001"/>
              </a:spcBef>
            </a:pPr>
            <a:endParaRPr lang="ru-RU" sz="2400" b="0" strike="noStrike" spc="-1" dirty="0">
              <a:latin typeface="Arial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F319FCA-F446-41C8-9D71-60AC5E072D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71594" y="-87055"/>
            <a:ext cx="1920406" cy="187163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384601" y="647666"/>
            <a:ext cx="302627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Сертификаты о профессии</a:t>
            </a:r>
          </a:p>
        </p:txBody>
      </p:sp>
      <p:pic>
        <p:nvPicPr>
          <p:cNvPr id="1026" name="Picture 2" descr="20240212_15215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7371" y="1364454"/>
            <a:ext cx="7157258" cy="5204235"/>
          </a:xfrm>
          <a:prstGeom prst="rect">
            <a:avLst/>
          </a:prstGeom>
          <a:noFill/>
          <a:ln w="762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08733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CustomShape 1"/>
          <p:cNvSpPr/>
          <p:nvPr/>
        </p:nvSpPr>
        <p:spPr>
          <a:xfrm>
            <a:off x="9000" y="1892880"/>
            <a:ext cx="12189240" cy="5180040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53" name="Рисунок 6"/>
          <p:cNvPicPr/>
          <p:nvPr/>
        </p:nvPicPr>
        <p:blipFill>
          <a:blip r:embed="rId4"/>
          <a:stretch/>
        </p:blipFill>
        <p:spPr>
          <a:xfrm>
            <a:off x="109800" y="101880"/>
            <a:ext cx="1690560" cy="1186560"/>
          </a:xfrm>
          <a:prstGeom prst="rect">
            <a:avLst/>
          </a:prstGeom>
          <a:ln>
            <a:noFill/>
          </a:ln>
        </p:spPr>
      </p:pic>
      <p:sp>
        <p:nvSpPr>
          <p:cNvPr id="154" name="CustomShape 2"/>
          <p:cNvSpPr/>
          <p:nvPr/>
        </p:nvSpPr>
        <p:spPr>
          <a:xfrm>
            <a:off x="1523880" y="1288440"/>
            <a:ext cx="9141120" cy="3191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90000"/>
              </a:lnSpc>
            </a:pPr>
            <a:endParaRPr lang="ru-RU" sz="3200" b="0" strike="noStrike" spc="-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55" name="CustomShape 3"/>
          <p:cNvSpPr/>
          <p:nvPr/>
        </p:nvSpPr>
        <p:spPr>
          <a:xfrm>
            <a:off x="2925000" y="5182920"/>
            <a:ext cx="9141120" cy="1652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90000"/>
              </a:lnSpc>
              <a:spcBef>
                <a:spcPts val="1001"/>
              </a:spcBef>
            </a:pPr>
            <a:endParaRPr lang="ru-RU" sz="2400" b="0" strike="noStrike" spc="-1" dirty="0">
              <a:latin typeface="Arial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F319FCA-F446-41C8-9D71-60AC5E072D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71594" y="-87055"/>
            <a:ext cx="1920406" cy="187163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098799" y="848762"/>
            <a:ext cx="30262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/>
              <a:t>Вручение сертификатов в школе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26" t="10741" r="29897" b="15741"/>
          <a:stretch>
            <a:fillRect/>
          </a:stretch>
        </p:blipFill>
        <p:spPr bwMode="auto">
          <a:xfrm>
            <a:off x="306838" y="2216245"/>
            <a:ext cx="5454727" cy="3960109"/>
          </a:xfrm>
          <a:prstGeom prst="rect">
            <a:avLst/>
          </a:prstGeom>
          <a:noFill/>
          <a:ln w="7620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89" t="9814" r="28333" b="13889"/>
          <a:stretch>
            <a:fillRect/>
          </a:stretch>
        </p:blipFill>
        <p:spPr bwMode="auto">
          <a:xfrm>
            <a:off x="6219998" y="2216246"/>
            <a:ext cx="5487945" cy="3960109"/>
          </a:xfrm>
          <a:prstGeom prst="rect">
            <a:avLst/>
          </a:prstGeom>
          <a:noFill/>
          <a:ln w="7620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08733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CustomShape 1"/>
          <p:cNvSpPr/>
          <p:nvPr/>
        </p:nvSpPr>
        <p:spPr>
          <a:xfrm>
            <a:off x="9000" y="1892880"/>
            <a:ext cx="12189240" cy="5180040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53" name="Рисунок 6"/>
          <p:cNvPicPr/>
          <p:nvPr/>
        </p:nvPicPr>
        <p:blipFill>
          <a:blip r:embed="rId4"/>
          <a:stretch/>
        </p:blipFill>
        <p:spPr>
          <a:xfrm>
            <a:off x="109800" y="101880"/>
            <a:ext cx="1690560" cy="1186560"/>
          </a:xfrm>
          <a:prstGeom prst="rect">
            <a:avLst/>
          </a:prstGeom>
          <a:ln>
            <a:noFill/>
          </a:ln>
        </p:spPr>
      </p:pic>
      <p:sp>
        <p:nvSpPr>
          <p:cNvPr id="154" name="CustomShape 2"/>
          <p:cNvSpPr/>
          <p:nvPr/>
        </p:nvSpPr>
        <p:spPr>
          <a:xfrm>
            <a:off x="1523880" y="1288440"/>
            <a:ext cx="9141120" cy="3191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90000"/>
              </a:lnSpc>
            </a:pPr>
            <a:endParaRPr lang="ru-RU" sz="3200" b="0" strike="noStrike" spc="-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55" name="CustomShape 3"/>
          <p:cNvSpPr/>
          <p:nvPr/>
        </p:nvSpPr>
        <p:spPr>
          <a:xfrm>
            <a:off x="2925000" y="5182920"/>
            <a:ext cx="9141120" cy="1652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90000"/>
              </a:lnSpc>
              <a:spcBef>
                <a:spcPts val="1001"/>
              </a:spcBef>
            </a:pPr>
            <a:endParaRPr lang="ru-RU" sz="2400" b="0" strike="noStrike" spc="-1" dirty="0">
              <a:latin typeface="Arial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F319FCA-F446-41C8-9D71-60AC5E072D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71594" y="-87055"/>
            <a:ext cx="1920406" cy="187163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204905" y="1477381"/>
            <a:ext cx="302627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Занятие по теме: </a:t>
            </a:r>
          </a:p>
          <a:p>
            <a:r>
              <a:rPr lang="ru-RU" sz="1600" dirty="0"/>
              <a:t>«Создание VR-разработки на приложении </a:t>
            </a:r>
            <a:r>
              <a:rPr lang="ru-RU" sz="1600" dirty="0" err="1"/>
              <a:t>Unreal</a:t>
            </a:r>
            <a:r>
              <a:rPr lang="ru-RU" sz="1600" dirty="0"/>
              <a:t> </a:t>
            </a:r>
            <a:r>
              <a:rPr lang="ru-RU" sz="1600" dirty="0" err="1"/>
              <a:t>Engine</a:t>
            </a:r>
            <a:r>
              <a:rPr lang="ru-RU" sz="1600" dirty="0"/>
              <a:t>»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13" t="12592" r="31184" b="11482"/>
          <a:stretch>
            <a:fillRect/>
          </a:stretch>
        </p:blipFill>
        <p:spPr bwMode="auto">
          <a:xfrm>
            <a:off x="5872734" y="1784579"/>
            <a:ext cx="5637179" cy="4394347"/>
          </a:xfrm>
          <a:prstGeom prst="rect">
            <a:avLst/>
          </a:prstGeom>
          <a:noFill/>
          <a:ln w="7620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" name="Picture 2" descr="D:\Рабочие документы\Документы за 2023-2024 учебный год\Сибирский политехнический\20230918_15121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450" y="2431343"/>
            <a:ext cx="4995949" cy="3747583"/>
          </a:xfrm>
          <a:prstGeom prst="rect">
            <a:avLst/>
          </a:prstGeom>
          <a:noFill/>
          <a:ln w="7620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7178186" y="6241923"/>
            <a:ext cx="30262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Занятие по теме: </a:t>
            </a:r>
          </a:p>
          <a:p>
            <a:r>
              <a:rPr lang="ru-RU" sz="1600" dirty="0"/>
              <a:t>«Настройка видеокамеры»</a:t>
            </a:r>
          </a:p>
        </p:txBody>
      </p:sp>
    </p:spTree>
    <p:extLst>
      <p:ext uri="{BB962C8B-B14F-4D97-AF65-F5344CB8AC3E}">
        <p14:creationId xmlns:p14="http://schemas.microsoft.com/office/powerpoint/2010/main" val="8708733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CustomShape 1"/>
          <p:cNvSpPr/>
          <p:nvPr/>
        </p:nvSpPr>
        <p:spPr>
          <a:xfrm>
            <a:off x="9000" y="1892880"/>
            <a:ext cx="12189240" cy="5180040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53" name="Рисунок 6"/>
          <p:cNvPicPr/>
          <p:nvPr/>
        </p:nvPicPr>
        <p:blipFill>
          <a:blip r:embed="rId4"/>
          <a:stretch/>
        </p:blipFill>
        <p:spPr>
          <a:xfrm>
            <a:off x="109800" y="101880"/>
            <a:ext cx="1690560" cy="1186560"/>
          </a:xfrm>
          <a:prstGeom prst="rect">
            <a:avLst/>
          </a:prstGeom>
          <a:ln>
            <a:noFill/>
          </a:ln>
        </p:spPr>
      </p:pic>
      <p:sp>
        <p:nvSpPr>
          <p:cNvPr id="154" name="CustomShape 2"/>
          <p:cNvSpPr/>
          <p:nvPr/>
        </p:nvSpPr>
        <p:spPr>
          <a:xfrm>
            <a:off x="1523880" y="1288440"/>
            <a:ext cx="9141120" cy="3191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90000"/>
              </a:lnSpc>
            </a:pPr>
            <a:endParaRPr lang="ru-RU" sz="3200" b="0" strike="noStrike" spc="-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55" name="CustomShape 3"/>
          <p:cNvSpPr/>
          <p:nvPr/>
        </p:nvSpPr>
        <p:spPr>
          <a:xfrm>
            <a:off x="2925000" y="5182920"/>
            <a:ext cx="9141120" cy="1652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90000"/>
              </a:lnSpc>
              <a:spcBef>
                <a:spcPts val="1001"/>
              </a:spcBef>
            </a:pPr>
            <a:endParaRPr lang="ru-RU" sz="2400" b="0" strike="noStrike" spc="-1" dirty="0">
              <a:latin typeface="Arial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F319FCA-F446-41C8-9D71-60AC5E072D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71594" y="-87055"/>
            <a:ext cx="1920406" cy="187163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14454" y="2044201"/>
            <a:ext cx="42399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Мастер-классы для педагогов Кемеровской области-Кузбасса</a:t>
            </a:r>
          </a:p>
        </p:txBody>
      </p:sp>
      <p:pic>
        <p:nvPicPr>
          <p:cNvPr id="2050" name="Picture 2" descr="D:\Data D\Рабочие документы\Документы за 2023-2024 учебный год\Региональные площадки 23-24\WhatsApp Image 2023-10-24 at 15.43.06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135" y="2884320"/>
            <a:ext cx="4637729" cy="3478297"/>
          </a:xfrm>
          <a:prstGeom prst="rect">
            <a:avLst/>
          </a:prstGeom>
          <a:noFill/>
          <a:ln w="762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Data D\Рабочие документы\Документы за 2023-2024 учебный год\Региональные площадки 23-24\WhatsApp Image 2023-10-24 at 15.43.07.jpe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5595" y="1892880"/>
            <a:ext cx="5959649" cy="4469737"/>
          </a:xfrm>
          <a:prstGeom prst="rect">
            <a:avLst/>
          </a:prstGeom>
          <a:noFill/>
          <a:ln w="762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99511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3926</TotalTime>
  <Words>368</Words>
  <Application>Microsoft Office PowerPoint</Application>
  <PresentationFormat>Широкоэкранный</PresentationFormat>
  <Paragraphs>63</Paragraphs>
  <Slides>15</Slides>
  <Notes>15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2" baseType="lpstr">
      <vt:lpstr>Arial</vt:lpstr>
      <vt:lpstr>Arial Black</vt:lpstr>
      <vt:lpstr>Calibri</vt:lpstr>
      <vt:lpstr>Symbol</vt:lpstr>
      <vt:lpstr>Times New Roman</vt:lpstr>
      <vt:lpstr>Wingdings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Microsoft Office User</dc:creator>
  <cp:lastModifiedBy>User</cp:lastModifiedBy>
  <cp:revision>220</cp:revision>
  <cp:lastPrinted>2024-04-16T03:12:25Z</cp:lastPrinted>
  <dcterms:created xsi:type="dcterms:W3CDTF">2019-04-02T07:58:05Z</dcterms:created>
  <dcterms:modified xsi:type="dcterms:W3CDTF">2024-05-28T03:57:50Z</dcterms:modified>
  <dc:language>ru-RU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Широкоэкранный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7</vt:i4>
  </property>
</Properties>
</file>